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3" r:id="rId6"/>
    <p:sldId id="262" r:id="rId7"/>
    <p:sldId id="261" r:id="rId8"/>
    <p:sldId id="266" r:id="rId9"/>
    <p:sldId id="264" r:id="rId10"/>
    <p:sldId id="265" r:id="rId11"/>
    <p:sldId id="267" r:id="rId12"/>
    <p:sldId id="292" r:id="rId13"/>
    <p:sldId id="269" r:id="rId14"/>
    <p:sldId id="293" r:id="rId15"/>
    <p:sldId id="271" r:id="rId16"/>
    <p:sldId id="289" r:id="rId17"/>
    <p:sldId id="288" r:id="rId18"/>
    <p:sldId id="287" r:id="rId19"/>
    <p:sldId id="286" r:id="rId20"/>
    <p:sldId id="294" r:id="rId21"/>
    <p:sldId id="290" r:id="rId22"/>
    <p:sldId id="295" r:id="rId23"/>
    <p:sldId id="274" r:id="rId24"/>
    <p:sldId id="296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91" r:id="rId33"/>
    <p:sldId id="282" r:id="rId34"/>
    <p:sldId id="283" r:id="rId35"/>
    <p:sldId id="284" r:id="rId3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>
      <p:cViewPr varScale="1">
        <p:scale>
          <a:sx n="108" d="100"/>
          <a:sy n="108" d="100"/>
        </p:scale>
        <p:origin x="174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AF42B-816D-4424-A3C8-E3898B515C21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9A5A-6AFB-4E27-8264-B948FEB8F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0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1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0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FDCA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| GSI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 |  Institut GSI 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1916832"/>
            <a:ext cx="6642117" cy="477118"/>
          </a:xfrm>
        </p:spPr>
        <p:txBody>
          <a:bodyPr/>
          <a:lstStyle/>
          <a:p>
            <a:r>
              <a:rPr lang="sl-SI" dirty="0"/>
              <a:t>Kristjan Anderle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1283866"/>
          </a:xfrm>
        </p:spPr>
        <p:txBody>
          <a:bodyPr/>
          <a:lstStyle/>
          <a:p>
            <a:r>
              <a:rPr lang="en-US" dirty="0"/>
              <a:t>In Silico Comparison of Photons versus Carbon Ions in Single Fraction Therapy</a:t>
            </a:r>
            <a:br>
              <a:rPr lang="sl-SI" dirty="0"/>
            </a:br>
            <a:r>
              <a:rPr lang="en-US" dirty="0"/>
              <a:t>of Lung Cancer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5014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hasesContou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825" y="1988840"/>
            <a:ext cx="4000115" cy="310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74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2651945"/>
            <a:ext cx="4393725" cy="2145207"/>
          </a:xfrm>
        </p:spPr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421136" cy="45061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Quality assurance with qualitative and quantitative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Extensive verification</a:t>
            </a:r>
            <a:r>
              <a:rPr lang="sl-SI" dirty="0"/>
              <a:t>, with over </a:t>
            </a:r>
            <a:r>
              <a:rPr lang="en-US" dirty="0"/>
              <a:t>1000 deformable image registrations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 Quality Assurance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59" y="2780928"/>
            <a:ext cx="562004" cy="18895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55006" y="494116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Jacobian map of vector field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04843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Materials &amp;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2552181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</a:t>
            </a:r>
            <a:r>
              <a:rPr lang="sl-SI" dirty="0"/>
              <a:t> 2.9 cm</a:t>
            </a:r>
            <a:r>
              <a:rPr lang="sl-SI" baseline="30000" dirty="0"/>
              <a:t>3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</a:t>
            </a:r>
            <a:r>
              <a:rPr lang="sl-SI" dirty="0"/>
              <a:t>  3.1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102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Normal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</a:t>
            </a:r>
            <a:r>
              <a:rPr lang="sl-SI" dirty="0"/>
              <a:t> (each tumor 1 x 24 Gy)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</a:t>
            </a:r>
            <a:r>
              <a:rPr lang="sl-SI" dirty="0"/>
              <a:t> 2.9 cm</a:t>
            </a:r>
            <a:r>
              <a:rPr lang="sl-SI" baseline="30000" dirty="0"/>
              <a:t>3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</a:t>
            </a:r>
            <a:r>
              <a:rPr lang="sl-SI" dirty="0"/>
              <a:t>  3.1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Single field uniform optimization</a:t>
            </a:r>
          </a:p>
          <a:p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32" y="1916832"/>
            <a:ext cx="437303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92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Normal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10 dose calculations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Without motion, static (2x)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 motion, without compensation, 4D-interplay (4x)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 motion, with compensation, 4D-rescanning (4x)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74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1944216" cy="16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811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16832"/>
            <a:ext cx="2080796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31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787793"/>
            <a:ext cx="3909454" cy="3081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12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805999"/>
            <a:ext cx="3909454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2636912"/>
            <a:ext cx="4105053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7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Materials &amp;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59895989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- Complex Cases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561662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patients, 2</a:t>
            </a:r>
            <a:r>
              <a:rPr lang="sl-SI" dirty="0"/>
              <a:t>4</a:t>
            </a:r>
            <a:r>
              <a:rPr lang="en-US" dirty="0"/>
              <a:t> tumors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Average tumor volume: 4.1 cm</a:t>
            </a:r>
            <a:r>
              <a:rPr lang="sl-SI" baseline="30000" dirty="0"/>
              <a:t>3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Average tumor motion: 5.9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Two optimizations: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ITV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4D optimization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943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- Complex Cases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561662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8 dose calculation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2 optimizations, each 4 breathing patterns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Dose escalation for 3 patients to 1 x 24Gy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812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Materials &amp;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6776020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- Example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2420888"/>
            <a:ext cx="6823075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244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75" y="2568526"/>
            <a:ext cx="7262934" cy="2554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- 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196802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– Tumor Irradiation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3" y="1619250"/>
            <a:ext cx="6340095" cy="4479925"/>
          </a:xfrm>
        </p:spPr>
      </p:pic>
      <p:sp>
        <p:nvSpPr>
          <p:cNvPr id="5" name="Rectangle 4"/>
          <p:cNvSpPr/>
          <p:nvPr/>
        </p:nvSpPr>
        <p:spPr>
          <a:xfrm>
            <a:off x="601853" y="1619250"/>
            <a:ext cx="3960440" cy="4402038"/>
          </a:xfrm>
          <a:prstGeom prst="rect">
            <a:avLst/>
          </a:prstGeom>
          <a:solidFill>
            <a:srgbClr val="FDCA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874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Cases- OAR Irradiation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58941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– OAR Irradiation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7" y="1619250"/>
            <a:ext cx="6417647" cy="4479925"/>
          </a:xfrm>
        </p:spPr>
      </p:pic>
    </p:spTree>
    <p:extLst>
      <p:ext uri="{BB962C8B-B14F-4D97-AF65-F5344CB8AC3E}">
        <p14:creationId xmlns:p14="http://schemas.microsoft.com/office/powerpoint/2010/main" val="419906100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(show just PT and SBRT)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307069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- Tumor Irradiation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8986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6412"/>
            <a:ext cx="6350000" cy="4165600"/>
          </a:xfrm>
        </p:spPr>
      </p:pic>
      <p:sp>
        <p:nvSpPr>
          <p:cNvPr id="5" name="Oval 4"/>
          <p:cNvSpPr/>
          <p:nvPr/>
        </p:nvSpPr>
        <p:spPr>
          <a:xfrm>
            <a:off x="4788024" y="2953544"/>
            <a:ext cx="1944216" cy="360040"/>
          </a:xfrm>
          <a:prstGeom prst="ellipse">
            <a:avLst/>
          </a:prstGeom>
          <a:noFill/>
          <a:ln>
            <a:solidFill>
              <a:srgbClr val="FDC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779912" y="3133564"/>
            <a:ext cx="1008112" cy="180020"/>
          </a:xfrm>
          <a:prstGeom prst="straightConnector1">
            <a:avLst/>
          </a:prstGeom>
          <a:ln w="38100">
            <a:solidFill>
              <a:srgbClr val="FDCA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84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- OAR Irradiation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656032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– dose escalation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4598156" cy="34563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564904"/>
            <a:ext cx="4030036" cy="20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197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3645024"/>
            <a:ext cx="7920880" cy="216024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768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Conclusions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delivers the same dose to tumors as SBRT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delivers significantely less dose to normal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could deliver full ablative dose in single fraction, where SBRT could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b="1" dirty="0"/>
              <a:t>PT should be considered as a treamtent modality for lung cancer patients</a:t>
            </a:r>
          </a:p>
        </p:txBody>
      </p:sp>
    </p:spTree>
    <p:extLst>
      <p:ext uri="{BB962C8B-B14F-4D97-AF65-F5344CB8AC3E}">
        <p14:creationId xmlns:p14="http://schemas.microsoft.com/office/powerpoint/2010/main" val="32304929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Outlook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Phase III Randomized Trial Comparing Overall Survival After Photon Versus Proton Chemoradiotherapy for Inoperable Stage II-IIIB NSCLC</a:t>
            </a:r>
            <a:r>
              <a:rPr lang="sl-SI" dirty="0"/>
              <a:t> (RTOG 1308), started in 2014, passive scattering proton therapy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First lung cancer patients treated with active scanning carbon-ions at NIRS, Chiba (Japan)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/>
              <a:t>Löwe?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213115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Acknowledgments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939" y="1556792"/>
            <a:ext cx="2051759" cy="2817112"/>
          </a:xfrm>
        </p:spPr>
        <p:txBody>
          <a:bodyPr/>
          <a:lstStyle/>
          <a:p>
            <a:pPr algn="ctr"/>
            <a:r>
              <a:rPr lang="sl-SI" b="1" dirty="0"/>
              <a:t>GSI</a:t>
            </a:r>
          </a:p>
          <a:p>
            <a:r>
              <a:rPr lang="sl-SI" dirty="0"/>
              <a:t>C. Graeff</a:t>
            </a:r>
          </a:p>
          <a:p>
            <a:r>
              <a:rPr lang="sl-SI" dirty="0"/>
              <a:t>M. Durante</a:t>
            </a:r>
          </a:p>
          <a:p>
            <a:pPr marL="0" indent="0"/>
            <a:r>
              <a:rPr lang="sl-SI" dirty="0"/>
              <a:t>A. Eichorn</a:t>
            </a:r>
          </a:p>
          <a:p>
            <a:pPr marL="0" indent="0"/>
            <a:r>
              <a:rPr lang="sl-SI" dirty="0"/>
              <a:t>M. Prall</a:t>
            </a:r>
          </a:p>
          <a:p>
            <a:pPr marL="0" indent="0"/>
            <a:r>
              <a:rPr lang="sl-SI" dirty="0"/>
              <a:t>S. Hild </a:t>
            </a:r>
          </a:p>
          <a:p>
            <a:endParaRPr lang="sl-S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48117" y="2204864"/>
            <a:ext cx="1728192" cy="245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FC</a:t>
            </a:r>
            <a:endParaRPr lang="sl-SI" kern="0" dirty="0"/>
          </a:p>
          <a:p>
            <a:r>
              <a:rPr lang="sl-SI" kern="0" dirty="0"/>
              <a:t>J. Stroom</a:t>
            </a:r>
          </a:p>
          <a:p>
            <a:r>
              <a:rPr lang="sl-SI" kern="0" dirty="0"/>
              <a:t>C. Greco</a:t>
            </a:r>
          </a:p>
          <a:p>
            <a:r>
              <a:rPr lang="sl-SI" kern="0" dirty="0"/>
              <a:t>N. Pimentel</a:t>
            </a:r>
          </a:p>
          <a:p>
            <a:r>
              <a:rPr lang="sl-SI" kern="0" dirty="0"/>
              <a:t>S. Vierra</a:t>
            </a:r>
            <a:endParaRPr lang="de-DE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56176" y="3068960"/>
            <a:ext cx="230677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UK Erlangen</a:t>
            </a:r>
          </a:p>
          <a:p>
            <a:r>
              <a:rPr lang="sl-SI" kern="0" dirty="0"/>
              <a:t>C. Bert</a:t>
            </a:r>
          </a:p>
          <a:p>
            <a:r>
              <a:rPr lang="sl-SI" kern="0" dirty="0"/>
              <a:t>T. Brandt</a:t>
            </a:r>
          </a:p>
          <a:p>
            <a:r>
              <a:rPr lang="sl-SI" kern="0" dirty="0"/>
              <a:t>J. Wölfelschneider</a:t>
            </a:r>
            <a:endParaRPr lang="de-DE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17085"/>
            <a:ext cx="3031930" cy="965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094808"/>
            <a:ext cx="2714215" cy="792088"/>
          </a:xfrm>
          <a:prstGeom prst="rect">
            <a:avLst/>
          </a:prstGeom>
        </p:spPr>
      </p:pic>
      <p:pic>
        <p:nvPicPr>
          <p:cNvPr id="1026" name="Picture 2" descr="http://www.neuroonkologie.de/files/studycenters/14-universitaetsklinikum-erlang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517232"/>
            <a:ext cx="2562598" cy="6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233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Stereotactic Body Radiation Treatment (SBRT)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9" descr="details  10372_with_logo_sm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5054881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8411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3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pic>
        <p:nvPicPr>
          <p:cNvPr id="6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115251"/>
            <a:ext cx="4105275" cy="304194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4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779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12</a:t>
            </a:r>
            <a:r>
              <a:rPr lang="en-US" dirty="0"/>
              <a:t>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03612" y="1700808"/>
            <a:ext cx="24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LEGENDA!</a:t>
            </a:r>
          </a:p>
        </p:txBody>
      </p:sp>
    </p:spTree>
    <p:extLst>
      <p:ext uri="{BB962C8B-B14F-4D97-AF65-F5344CB8AC3E}">
        <p14:creationId xmlns:p14="http://schemas.microsoft.com/office/powerpoint/2010/main" val="2158604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Raster scanning</a:t>
            </a:r>
          </a:p>
          <a:p>
            <a:r>
              <a:rPr lang="en-US" dirty="0"/>
              <a:t>PT Bragg peak</a:t>
            </a:r>
          </a:p>
          <a:p>
            <a:r>
              <a:rPr lang="en-US" dirty="0"/>
              <a:t>PT range changes &amp; interplay</a:t>
            </a:r>
          </a:p>
        </p:txBody>
      </p:sp>
    </p:spTree>
    <p:extLst>
      <p:ext uri="{BB962C8B-B14F-4D97-AF65-F5344CB8AC3E}">
        <p14:creationId xmlns:p14="http://schemas.microsoft.com/office/powerpoint/2010/main" val="9074141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Raster scanning</a:t>
            </a:r>
          </a:p>
          <a:p>
            <a:r>
              <a:rPr lang="en-US" dirty="0"/>
              <a:t>PT Bragg peak</a:t>
            </a:r>
          </a:p>
          <a:p>
            <a:r>
              <a:rPr lang="en-US" dirty="0"/>
              <a:t>PT range changes &amp; interplay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4168" y="1628800"/>
            <a:ext cx="2764297" cy="3102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hteck 2"/>
          <p:cNvSpPr/>
          <p:nvPr/>
        </p:nvSpPr>
        <p:spPr>
          <a:xfrm>
            <a:off x="6480811" y="4731362"/>
            <a:ext cx="2375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M. </a:t>
            </a:r>
            <a:r>
              <a:rPr lang="it-IT" sz="1600" dirty="0" err="1"/>
              <a:t>Söhn</a:t>
            </a:r>
            <a:r>
              <a:rPr lang="it-IT" sz="1600" dirty="0"/>
              <a:t>, LMU</a:t>
            </a:r>
          </a:p>
        </p:txBody>
      </p:sp>
    </p:spTree>
    <p:extLst>
      <p:ext uri="{BB962C8B-B14F-4D97-AF65-F5344CB8AC3E}">
        <p14:creationId xmlns:p14="http://schemas.microsoft.com/office/powerpoint/2010/main" val="3867636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räsentationsvorlage_BWL9">
  <a:themeElements>
    <a:clrScheme name="v1_TUD_Präsentation_rot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TU_Präsentation_2010</Template>
  <TotalTime>0</TotalTime>
  <Words>501</Words>
  <Application>Microsoft Office PowerPoint</Application>
  <PresentationFormat>On-screen Show (4:3)</PresentationFormat>
  <Paragraphs>121</Paragraphs>
  <Slides>35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Microsoft YaHei</vt:lpstr>
      <vt:lpstr>Arial</vt:lpstr>
      <vt:lpstr>Calibri</vt:lpstr>
      <vt:lpstr>Tahoma</vt:lpstr>
      <vt:lpstr>Wingdings</vt:lpstr>
      <vt:lpstr>Präsentationsvorlage_BWL9</vt:lpstr>
      <vt:lpstr>In Silico Comparison of Photons versus Carbon Ions in Single Fraction Therapy of Lung Cancer</vt:lpstr>
      <vt:lpstr>Outline</vt:lpstr>
      <vt:lpstr>Introduction</vt:lpstr>
      <vt:lpstr>Stereotactic Body Radiation Treatment (SBRT)</vt:lpstr>
      <vt:lpstr>Introduction</vt:lpstr>
      <vt:lpstr>Introduction</vt:lpstr>
      <vt:lpstr>Introduction</vt:lpstr>
      <vt:lpstr>Introduction</vt:lpstr>
      <vt:lpstr>Introduction</vt:lpstr>
      <vt:lpstr>Deformable Image Registration</vt:lpstr>
      <vt:lpstr>Deformable Image Registration Quality Assurance</vt:lpstr>
      <vt:lpstr>Outline</vt:lpstr>
      <vt:lpstr>Patient Data</vt:lpstr>
      <vt:lpstr>Patient Data – Normal Cases</vt:lpstr>
      <vt:lpstr>Patient Data – Normal Cases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Patient Data - Complex Cases</vt:lpstr>
      <vt:lpstr>Patient Data - Complex Cases</vt:lpstr>
      <vt:lpstr>Outline</vt:lpstr>
      <vt:lpstr>Normal Cases - Example</vt:lpstr>
      <vt:lpstr>Normal Cases - Example</vt:lpstr>
      <vt:lpstr>Normal cases – Tumor Irradiation</vt:lpstr>
      <vt:lpstr>Normal Cases- OAR Irradiation</vt:lpstr>
      <vt:lpstr>Normal cases – OAR Irradiation</vt:lpstr>
      <vt:lpstr>Complex Cases (show just PT and SBRT)</vt:lpstr>
      <vt:lpstr>Complex Cases - Tumor Irradiation</vt:lpstr>
      <vt:lpstr>Complex Cases - OAR Irradiation</vt:lpstr>
      <vt:lpstr>Complex Cases – dose escalation</vt:lpstr>
      <vt:lpstr>Clinical Trial RTOG 0617</vt:lpstr>
      <vt:lpstr>Conclusions</vt:lpstr>
      <vt:lpstr>Outlook</vt:lpstr>
      <vt:lpstr>Acknowledgments</vt:lpstr>
    </vt:vector>
  </TitlesOfParts>
  <Company>GSI Helmholzzentrum für Schwerionenforschung 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Anderle</dc:creator>
  <cp:lastModifiedBy>Kristjan Anderle</cp:lastModifiedBy>
  <cp:revision>176</cp:revision>
  <dcterms:created xsi:type="dcterms:W3CDTF">2013-05-10T13:39:42Z</dcterms:created>
  <dcterms:modified xsi:type="dcterms:W3CDTF">2016-06-16T19:51:19Z</dcterms:modified>
</cp:coreProperties>
</file>